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5" r:id="rId3"/>
    <p:sldId id="270" r:id="rId4"/>
    <p:sldId id="27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22" y="-12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4354" y="0"/>
            <a:ext cx="9144000" cy="667270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3145" y="2955190"/>
            <a:ext cx="7772400" cy="778610"/>
          </a:xfrm>
        </p:spPr>
        <p:txBody>
          <a:bodyPr/>
          <a:lstStyle>
            <a:lvl1pPr>
              <a:defRPr>
                <a:solidFill>
                  <a:srgbClr val="FF0000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2620" y="426384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ounded Rectangle 8"/>
          <p:cNvSpPr/>
          <p:nvPr userDrawn="1"/>
        </p:nvSpPr>
        <p:spPr>
          <a:xfrm>
            <a:off x="228600" y="3962400"/>
            <a:ext cx="8915400" cy="76200"/>
          </a:xfrm>
          <a:prstGeom prst="roundRect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4C16B3F-3507-4358-A482-05A71DD5F6A2}"/>
              </a:ext>
            </a:extLst>
          </p:cNvPr>
          <p:cNvSpPr txBox="1"/>
          <p:nvPr userDrawn="1"/>
        </p:nvSpPr>
        <p:spPr>
          <a:xfrm>
            <a:off x="76200" y="6123272"/>
            <a:ext cx="1897375" cy="3794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1D8125D-B46E-4071-887A-AF492EC0678D}"/>
              </a:ext>
            </a:extLst>
          </p:cNvPr>
          <p:cNvSpPr txBox="1"/>
          <p:nvPr userDrawn="1"/>
        </p:nvSpPr>
        <p:spPr>
          <a:xfrm>
            <a:off x="228600" y="6143049"/>
            <a:ext cx="1821175" cy="379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www.arari.gov.et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2D6E0603-39E4-4303-AADB-37F9CC41A08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0588"/>
            <a:ext cx="2438400" cy="21492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97254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1101"/>
            <a:ext cx="8229600" cy="1594100"/>
          </a:xfrm>
          <a:ln>
            <a:noFill/>
          </a:ln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3281785" y="6388905"/>
            <a:ext cx="1973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9900"/>
                </a:solidFill>
              </a:rPr>
              <a:t>www.arari.gov.et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BF090C3-69E4-4B77-8CAE-A663C22FB7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575"/>
            <a:ext cx="1219200" cy="10746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xmlns="" id="{34745BE1-6E85-4A6D-A3C7-C7BBFE0C8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250" y="99763"/>
            <a:ext cx="7905750" cy="890837"/>
          </a:xfrm>
          <a:solidFill>
            <a:srgbClr val="008000"/>
          </a:solidFill>
          <a:ln>
            <a:noFill/>
          </a:ln>
        </p:spPr>
        <p:txBody>
          <a:bodyPr/>
          <a:lstStyle>
            <a:lvl1pPr>
              <a:defRPr b="0" cap="none" spc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64880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4294635F-D946-47AC-9B51-DC780E54DF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575"/>
            <a:ext cx="1219200" cy="10746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12" name="TextBox 11"/>
          <p:cNvSpPr txBox="1"/>
          <p:nvPr userDrawn="1"/>
        </p:nvSpPr>
        <p:spPr>
          <a:xfrm>
            <a:off x="3281785" y="6388905"/>
            <a:ext cx="1973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9900"/>
                </a:solidFill>
              </a:rPr>
              <a:t>www.arari.gov.et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04DEDF30-CCF3-4415-BFFE-1EE5BDEDE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250" y="99763"/>
            <a:ext cx="7905750" cy="890837"/>
          </a:xfrm>
          <a:solidFill>
            <a:srgbClr val="008000"/>
          </a:solidFill>
          <a:ln>
            <a:noFill/>
          </a:ln>
        </p:spPr>
        <p:txBody>
          <a:bodyPr/>
          <a:lstStyle>
            <a:lvl1pPr>
              <a:defRPr b="0" cap="none" spc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9830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4294635F-D946-47AC-9B51-DC780E54DF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575"/>
            <a:ext cx="1219200" cy="10746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12" name="TextBox 11"/>
          <p:cNvSpPr txBox="1"/>
          <p:nvPr userDrawn="1"/>
        </p:nvSpPr>
        <p:spPr>
          <a:xfrm>
            <a:off x="3281785" y="6388905"/>
            <a:ext cx="1973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9900"/>
                </a:solidFill>
              </a:rPr>
              <a:t>www.arari.gov.et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04DEDF30-CCF3-4415-BFFE-1EE5BDEDE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250" y="99763"/>
            <a:ext cx="7905750" cy="890837"/>
          </a:xfrm>
          <a:solidFill>
            <a:srgbClr val="008000"/>
          </a:solidFill>
          <a:ln>
            <a:noFill/>
          </a:ln>
        </p:spPr>
        <p:txBody>
          <a:bodyPr/>
          <a:lstStyle>
            <a:lvl1pPr>
              <a:defRPr b="0" cap="none" spc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43596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EB516-B699-4997-89CD-E0798E2C19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D90F-1BBE-404D-B89C-EA3F446E22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2286000"/>
            <a:ext cx="80010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122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EB516-B699-4997-89CD-E0798E2C19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5D90F-1BBE-404D-B89C-EA3F446E22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312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86000"/>
            <a:ext cx="8915400" cy="14478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Amhara Agricultural Research Institute</a:t>
            </a:r>
            <a:br>
              <a:rPr lang="en-US" sz="3200" dirty="0" smtClean="0">
                <a:solidFill>
                  <a:srgbClr val="002060"/>
                </a:solidFill>
              </a:rPr>
            </a:br>
            <a:r>
              <a:rPr lang="en-US" sz="3200" dirty="0" smtClean="0">
                <a:solidFill>
                  <a:srgbClr val="002060"/>
                </a:solidFill>
              </a:rPr>
              <a:t>Sekota Dry land Agricultural </a:t>
            </a:r>
            <a:r>
              <a:rPr lang="en-US" sz="3200" dirty="0">
                <a:solidFill>
                  <a:srgbClr val="002060"/>
                </a:solidFill>
              </a:rPr>
              <a:t>R</a:t>
            </a:r>
            <a:r>
              <a:rPr lang="en-US" sz="3200" dirty="0" smtClean="0">
                <a:solidFill>
                  <a:srgbClr val="002060"/>
                </a:solidFill>
              </a:rPr>
              <a:t>esearch </a:t>
            </a:r>
            <a:r>
              <a:rPr lang="en-US" sz="3200" dirty="0">
                <a:solidFill>
                  <a:srgbClr val="002060"/>
                </a:solidFill>
              </a:rPr>
              <a:t>C</a:t>
            </a:r>
            <a:r>
              <a:rPr lang="en-US" sz="3200" dirty="0" smtClean="0">
                <a:solidFill>
                  <a:srgbClr val="002060"/>
                </a:solidFill>
              </a:rPr>
              <a:t>enter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63845"/>
            <a:ext cx="7467600" cy="1752600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Georgia" pitchFamily="18" charset="0"/>
              </a:rPr>
              <a:t>Socio-economics and Agricultural</a:t>
            </a:r>
          </a:p>
          <a:p>
            <a:r>
              <a:rPr lang="en-US" sz="2400" b="1" dirty="0">
                <a:solidFill>
                  <a:srgbClr val="7030A0"/>
                </a:solidFill>
                <a:latin typeface="Georgia" pitchFamily="18" charset="0"/>
              </a:rPr>
              <a:t>E</a:t>
            </a:r>
            <a:r>
              <a:rPr lang="en-US" sz="2400" b="1" dirty="0" smtClean="0">
                <a:solidFill>
                  <a:srgbClr val="7030A0"/>
                </a:solidFill>
                <a:latin typeface="Georgia" pitchFamily="18" charset="0"/>
              </a:rPr>
              <a:t>xtension </a:t>
            </a:r>
            <a:r>
              <a:rPr lang="en-US" sz="2400" b="1" dirty="0">
                <a:solidFill>
                  <a:srgbClr val="7030A0"/>
                </a:solidFill>
                <a:latin typeface="Georgia" pitchFamily="18" charset="0"/>
              </a:rPr>
              <a:t>R</a:t>
            </a:r>
            <a:r>
              <a:rPr lang="en-US" sz="2400" b="1" dirty="0" smtClean="0">
                <a:solidFill>
                  <a:srgbClr val="7030A0"/>
                </a:solidFill>
                <a:latin typeface="Georgia" pitchFamily="18" charset="0"/>
              </a:rPr>
              <a:t>esearch </a:t>
            </a:r>
            <a:r>
              <a:rPr lang="en-US" sz="2400" b="1" dirty="0">
                <a:solidFill>
                  <a:srgbClr val="7030A0"/>
                </a:solidFill>
                <a:latin typeface="Georgia" pitchFamily="18" charset="0"/>
              </a:rPr>
              <a:t>D</a:t>
            </a:r>
            <a:r>
              <a:rPr lang="en-US" sz="2400" b="1" dirty="0" smtClean="0">
                <a:solidFill>
                  <a:srgbClr val="7030A0"/>
                </a:solidFill>
                <a:latin typeface="Georgia" pitchFamily="18" charset="0"/>
              </a:rPr>
              <a:t>irectorate</a:t>
            </a:r>
          </a:p>
          <a:p>
            <a:endParaRPr lang="en-US" sz="2400" b="1" dirty="0" smtClean="0">
              <a:solidFill>
                <a:srgbClr val="7030A0"/>
              </a:solidFill>
              <a:latin typeface="Georgia" pitchFamily="18" charset="0"/>
            </a:endParaRPr>
          </a:p>
          <a:p>
            <a:r>
              <a:rPr lang="en-US" sz="2400" b="1" dirty="0" smtClean="0">
                <a:solidFill>
                  <a:srgbClr val="002060"/>
                </a:solidFill>
                <a:latin typeface="Georgia" pitchFamily="18" charset="0"/>
              </a:rPr>
              <a:t>Agricultural </a:t>
            </a:r>
            <a:r>
              <a:rPr lang="en-US" sz="2400" b="1" dirty="0">
                <a:solidFill>
                  <a:srgbClr val="002060"/>
                </a:solidFill>
                <a:latin typeface="Georgia" pitchFamily="18" charset="0"/>
              </a:rPr>
              <a:t>E</a:t>
            </a:r>
            <a:r>
              <a:rPr lang="en-US" sz="2400" b="1" dirty="0" smtClean="0">
                <a:solidFill>
                  <a:srgbClr val="002060"/>
                </a:solidFill>
                <a:latin typeface="Georgia" pitchFamily="18" charset="0"/>
              </a:rPr>
              <a:t>xtension </a:t>
            </a:r>
            <a:r>
              <a:rPr lang="en-US" sz="2400" b="1" dirty="0">
                <a:solidFill>
                  <a:srgbClr val="002060"/>
                </a:solidFill>
                <a:latin typeface="Georgia" pitchFamily="18" charset="0"/>
              </a:rPr>
              <a:t>C</a:t>
            </a:r>
            <a:r>
              <a:rPr lang="en-US" sz="2400" b="1" dirty="0" smtClean="0">
                <a:solidFill>
                  <a:srgbClr val="002060"/>
                </a:solidFill>
                <a:latin typeface="Georgia" pitchFamily="18" charset="0"/>
              </a:rPr>
              <a:t>ase team</a:t>
            </a:r>
          </a:p>
        </p:txBody>
      </p:sp>
    </p:spTree>
    <p:extLst>
      <p:ext uri="{BB962C8B-B14F-4D97-AF65-F5344CB8AC3E}">
        <p14:creationId xmlns:p14="http://schemas.microsoft.com/office/powerpoint/2010/main" val="20820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879475"/>
          </a:xfrm>
        </p:spPr>
        <p:txBody>
          <a:bodyPr>
            <a:noAutofit/>
          </a:bodyPr>
          <a:lstStyle/>
          <a:p>
            <a:endParaRPr lang="en-GB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endParaRPr lang="en-GB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Treatment </a:t>
            </a:r>
            <a:r>
              <a:rPr lang="en-GB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set up </a:t>
            </a:r>
          </a:p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905001"/>
            <a:ext cx="4040188" cy="3276600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DT Star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i="1" dirty="0" err="1" smtClean="0">
                <a:latin typeface="Times New Roman" pitchFamily="18" charset="0"/>
                <a:cs typeface="Times New Roman" pitchFamily="18" charset="0"/>
              </a:rPr>
              <a:t>Woleh-wukir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PVA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i="1" dirty="0" err="1" smtClean="0">
                <a:latin typeface="Times New Roman" pitchFamily="18" charset="0"/>
                <a:cs typeface="Times New Roman" pitchFamily="18" charset="0"/>
              </a:rPr>
              <a:t>BETin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Early white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i="1" dirty="0" err="1" smtClean="0">
                <a:latin typeface="Times New Roman" pitchFamily="18" charset="0"/>
                <a:cs typeface="Times New Roman" pitchFamily="18" charset="0"/>
              </a:rPr>
              <a:t>Roha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Local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4645025" y="1371600"/>
            <a:ext cx="4041775" cy="47545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GB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treatment will be done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on;-</a:t>
            </a:r>
          </a:p>
          <a:p>
            <a:pPr algn="just">
              <a:buFont typeface="Wingdings" pitchFamily="2" charset="2"/>
              <a:buChar char="Ø"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12 host farmers will be selected from two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woredas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10x10m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of land per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each treatment</a:t>
            </a:r>
          </a:p>
          <a:p>
            <a:pPr algn="just">
              <a:buFont typeface="Wingdings" pitchFamily="2" charset="2"/>
              <a:buChar char="Ø"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100 kg/ha NPS and 50 kg/ha urea fertilizer rate will be applied</a:t>
            </a:r>
          </a:p>
          <a:p>
            <a:pPr algn="just">
              <a:buFont typeface="Wingdings" pitchFamily="2" charset="2"/>
              <a:buChar char="Ø"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Recommended seed rate is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kg/ha </a:t>
            </a:r>
          </a:p>
          <a:p>
            <a:pPr algn="just">
              <a:buFont typeface="Wingdings" pitchFamily="2" charset="2"/>
              <a:buChar char="Ø"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Spacing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will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GB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0.25m and 0.75 between plants and rows respectively.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err="1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en-GB" sz="3600" b="1" dirty="0"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66841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495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Location: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Sekota,  and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Dehana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en-GB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Duration: One year (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2025/26)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Initiator: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Melaku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As.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Responsible persons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:,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Ademe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M., 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Ayele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M., and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Netsanet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A.,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Abebe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As.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Budget: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65,400 ET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>
              <a:lnSpc>
                <a:spcPct val="150000"/>
              </a:lnSpc>
            </a:pP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52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4953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755990" y="2967335"/>
            <a:ext cx="7632026" cy="1862048"/>
          </a:xfrm>
          <a:prstGeom prst="rect">
            <a:avLst/>
          </a:prstGeom>
          <a:noFill/>
          <a:scene3d>
            <a:camera prst="isometricRightUp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Thank You!</a:t>
            </a:r>
            <a:endParaRPr lang="en-US" sz="115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91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1170</TotalTime>
  <Words>131</Words>
  <Application>Microsoft Office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1_Office Theme</vt:lpstr>
      <vt:lpstr>Amhara Agricultural Research Institute Sekota Dry land Agricultural Research Center</vt:lpstr>
      <vt:lpstr>Cont…</vt:lpstr>
      <vt:lpstr>Cont…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ARARI</dc:creator>
  <cp:lastModifiedBy>user</cp:lastModifiedBy>
  <cp:revision>175</cp:revision>
  <dcterms:created xsi:type="dcterms:W3CDTF">2023-02-21T05:25:29Z</dcterms:created>
  <dcterms:modified xsi:type="dcterms:W3CDTF">2025-05-07T06:53:01Z</dcterms:modified>
</cp:coreProperties>
</file>